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senza titolo" id="{59C587EB-B580-46B1-BA88-857996CE6C3A}">
          <p14:sldIdLst>
            <p14:sldId id="261"/>
            <p14:sldId id="256"/>
            <p14:sldId id="257"/>
            <p14:sldId id="258"/>
            <p14:sldId id="259"/>
            <p14:sldId id="260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EDED"/>
    <a:srgbClr val="FA0000"/>
    <a:srgbClr val="D9D137"/>
    <a:srgbClr val="A9F65C"/>
    <a:srgbClr val="58AB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D58BB1-1508-4B89-B6E8-FF543746D583}" type="doc">
      <dgm:prSet loTypeId="urn:microsoft.com/office/officeart/2008/layout/PictureAccentList" loCatId="picture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C3F9664-CB42-46E6-958F-E21863E14893}">
      <dgm:prSet phldrT="[Testo]" custT="1"/>
      <dgm:spPr>
        <a:solidFill>
          <a:srgbClr val="92D050"/>
        </a:solidFill>
      </dgm:spPr>
      <dgm:t>
        <a:bodyPr/>
        <a:lstStyle/>
        <a:p>
          <a:r>
            <a:rPr lang="it-IT" sz="3600" dirty="0" smtClean="0">
              <a:latin typeface="Impact" panose="020B0806030902050204" pitchFamily="34" charset="0"/>
            </a:rPr>
            <a:t>Cittadinanza e costituzione</a:t>
          </a:r>
        </a:p>
      </dgm:t>
    </dgm:pt>
    <dgm:pt modelId="{CAFB38CE-58D4-445B-B2B5-E8D089582D87}" type="parTrans" cxnId="{FB97115E-54B4-4F50-8D3A-4005C6FDD055}">
      <dgm:prSet/>
      <dgm:spPr/>
      <dgm:t>
        <a:bodyPr/>
        <a:lstStyle/>
        <a:p>
          <a:endParaRPr lang="it-IT"/>
        </a:p>
      </dgm:t>
    </dgm:pt>
    <dgm:pt modelId="{863BED5C-7B56-4F84-98DC-60FA80559709}" type="sibTrans" cxnId="{FB97115E-54B4-4F50-8D3A-4005C6FDD055}">
      <dgm:prSet/>
      <dgm:spPr/>
      <dgm:t>
        <a:bodyPr/>
        <a:lstStyle/>
        <a:p>
          <a:endParaRPr lang="it-IT"/>
        </a:p>
      </dgm:t>
    </dgm:pt>
    <dgm:pt modelId="{183C8431-5028-4A04-8113-C10F3581DB85}">
      <dgm:prSet phldrT="[Tes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it-IT" sz="4000" dirty="0" smtClean="0">
              <a:latin typeface="Impact" panose="020B0806030902050204" pitchFamily="34" charset="0"/>
            </a:rPr>
            <a:t>Testimone dei</a:t>
          </a:r>
          <a:endParaRPr lang="it-IT" sz="4000" dirty="0">
            <a:latin typeface="Impact" panose="020B0806030902050204" pitchFamily="34" charset="0"/>
          </a:endParaRPr>
        </a:p>
      </dgm:t>
    </dgm:pt>
    <dgm:pt modelId="{EA0E8324-D48A-4441-87A2-EF6B96D108AA}" type="parTrans" cxnId="{D25604D2-5E66-4E00-A745-7741F511EA18}">
      <dgm:prSet/>
      <dgm:spPr/>
      <dgm:t>
        <a:bodyPr/>
        <a:lstStyle/>
        <a:p>
          <a:endParaRPr lang="it-IT"/>
        </a:p>
      </dgm:t>
    </dgm:pt>
    <dgm:pt modelId="{03157BC2-FF11-411D-B39E-05F30E46E3DC}" type="sibTrans" cxnId="{D25604D2-5E66-4E00-A745-7741F511EA18}">
      <dgm:prSet/>
      <dgm:spPr/>
      <dgm:t>
        <a:bodyPr/>
        <a:lstStyle/>
        <a:p>
          <a:endParaRPr lang="it-IT"/>
        </a:p>
      </dgm:t>
    </dgm:pt>
    <dgm:pt modelId="{60A400C6-69CE-40FB-A2EB-F50E6B01B3E3}">
      <dgm:prSet phldrT="[Testo]" custT="1"/>
      <dgm:spPr>
        <a:solidFill>
          <a:srgbClr val="FFC000"/>
        </a:solidFill>
      </dgm:spPr>
      <dgm:t>
        <a:bodyPr/>
        <a:lstStyle/>
        <a:p>
          <a:r>
            <a:rPr lang="it-IT" sz="4000" dirty="0" smtClean="0">
              <a:latin typeface="Impact" panose="020B0806030902050204" pitchFamily="34" charset="0"/>
            </a:rPr>
            <a:t>diritti</a:t>
          </a:r>
          <a:endParaRPr lang="it-IT" sz="4000" dirty="0">
            <a:latin typeface="Impact" panose="020B0806030902050204" pitchFamily="34" charset="0"/>
          </a:endParaRPr>
        </a:p>
      </dgm:t>
    </dgm:pt>
    <dgm:pt modelId="{FC3980DD-4BDC-4FA8-85C1-345A07E8AB19}" type="parTrans" cxnId="{C5A9999C-3573-42DE-80F5-025DAC820159}">
      <dgm:prSet/>
      <dgm:spPr/>
      <dgm:t>
        <a:bodyPr/>
        <a:lstStyle/>
        <a:p>
          <a:endParaRPr lang="it-IT"/>
        </a:p>
      </dgm:t>
    </dgm:pt>
    <dgm:pt modelId="{A6905A24-9E50-4393-B78B-EF3A8AE120E8}" type="sibTrans" cxnId="{C5A9999C-3573-42DE-80F5-025DAC820159}">
      <dgm:prSet/>
      <dgm:spPr/>
      <dgm:t>
        <a:bodyPr/>
        <a:lstStyle/>
        <a:p>
          <a:endParaRPr lang="it-IT"/>
        </a:p>
      </dgm:t>
    </dgm:pt>
    <dgm:pt modelId="{90967903-FD0F-412A-8078-84EC4C122E9C}" type="pres">
      <dgm:prSet presAssocID="{BAD58BB1-1508-4B89-B6E8-FF543746D583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C1AD78E1-3274-4248-B4FB-D24DE270030B}" type="pres">
      <dgm:prSet presAssocID="{AC3F9664-CB42-46E6-958F-E21863E14893}" presName="root" presStyleCnt="0">
        <dgm:presLayoutVars>
          <dgm:chMax/>
          <dgm:chPref val="4"/>
        </dgm:presLayoutVars>
      </dgm:prSet>
      <dgm:spPr/>
    </dgm:pt>
    <dgm:pt modelId="{467509F0-C2F9-4123-8519-C44467A7929B}" type="pres">
      <dgm:prSet presAssocID="{AC3F9664-CB42-46E6-958F-E21863E14893}" presName="rootComposite" presStyleCnt="0">
        <dgm:presLayoutVars/>
      </dgm:prSet>
      <dgm:spPr/>
    </dgm:pt>
    <dgm:pt modelId="{0AA279C5-6B95-4726-9769-6913631B12FC}" type="pres">
      <dgm:prSet presAssocID="{AC3F9664-CB42-46E6-958F-E21863E14893}" presName="rootText" presStyleLbl="node0" presStyleIdx="0" presStyleCnt="1" custLinFactNeighborX="-1610" custLinFactNeighborY="22621">
        <dgm:presLayoutVars>
          <dgm:chMax/>
          <dgm:chPref val="4"/>
        </dgm:presLayoutVars>
      </dgm:prSet>
      <dgm:spPr/>
      <dgm:t>
        <a:bodyPr/>
        <a:lstStyle/>
        <a:p>
          <a:endParaRPr lang="it-IT"/>
        </a:p>
      </dgm:t>
    </dgm:pt>
    <dgm:pt modelId="{C7BBAAF7-E8C2-462E-AD37-2E60C7E5C218}" type="pres">
      <dgm:prSet presAssocID="{AC3F9664-CB42-46E6-958F-E21863E14893}" presName="childShape" presStyleCnt="0">
        <dgm:presLayoutVars>
          <dgm:chMax val="0"/>
          <dgm:chPref val="0"/>
        </dgm:presLayoutVars>
      </dgm:prSet>
      <dgm:spPr/>
    </dgm:pt>
    <dgm:pt modelId="{8EB113B5-1AEE-4BEE-A252-F54E376466FE}" type="pres">
      <dgm:prSet presAssocID="{183C8431-5028-4A04-8113-C10F3581DB85}" presName="childComposite" presStyleCnt="0">
        <dgm:presLayoutVars>
          <dgm:chMax val="0"/>
          <dgm:chPref val="0"/>
        </dgm:presLayoutVars>
      </dgm:prSet>
      <dgm:spPr/>
    </dgm:pt>
    <dgm:pt modelId="{3F3844C9-0404-4878-924F-1B43753CE847}" type="pres">
      <dgm:prSet presAssocID="{183C8431-5028-4A04-8113-C10F3581DB85}" presName="Image" presStyleLbl="node1" presStyleIdx="0" presStyleCnt="2"/>
      <dgm:spPr>
        <a:solidFill>
          <a:schemeClr val="accent2">
            <a:lumMod val="75000"/>
          </a:schemeClr>
        </a:solidFill>
      </dgm:spPr>
    </dgm:pt>
    <dgm:pt modelId="{35F2F616-A103-4903-BA67-71E7FD148515}" type="pres">
      <dgm:prSet presAssocID="{183C8431-5028-4A04-8113-C10F3581DB85}" presName="childText" presStyleLbl="lnNode1" presStyleIdx="0" presStyleCnt="2" custLinFactNeighborX="-1524" custLinFactNeighborY="102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A8F1CA8-A5E5-49BB-B49D-9910FAE0A49E}" type="pres">
      <dgm:prSet presAssocID="{60A400C6-69CE-40FB-A2EB-F50E6B01B3E3}" presName="childComposite" presStyleCnt="0">
        <dgm:presLayoutVars>
          <dgm:chMax val="0"/>
          <dgm:chPref val="0"/>
        </dgm:presLayoutVars>
      </dgm:prSet>
      <dgm:spPr/>
    </dgm:pt>
    <dgm:pt modelId="{2A0E14AB-F616-48E8-9FC6-E1C82AA7184A}" type="pres">
      <dgm:prSet presAssocID="{60A400C6-69CE-40FB-A2EB-F50E6B01B3E3}" presName="Image" presStyleLbl="node1" presStyleIdx="1" presStyleCnt="2" custLinFactNeighborX="-18952"/>
      <dgm:spPr>
        <a:solidFill>
          <a:srgbClr val="FFC000"/>
        </a:solidFill>
      </dgm:spPr>
    </dgm:pt>
    <dgm:pt modelId="{4F4D53CD-08D5-47AF-A80C-DDF1E7FE1364}" type="pres">
      <dgm:prSet presAssocID="{60A400C6-69CE-40FB-A2EB-F50E6B01B3E3}" presName="childText" presStyleLbl="lnNode1" presStyleIdx="1" presStyleCnt="2" custLinFactNeighborX="-1693" custLinFactNeighborY="476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DD2527F4-2FA2-4409-B008-2803DF4C2B05}" type="presOf" srcId="{60A400C6-69CE-40FB-A2EB-F50E6B01B3E3}" destId="{4F4D53CD-08D5-47AF-A80C-DDF1E7FE1364}" srcOrd="0" destOrd="0" presId="urn:microsoft.com/office/officeart/2008/layout/PictureAccentList"/>
    <dgm:cxn modelId="{35285D1F-E050-43C8-8B15-69CCA32E15B1}" type="presOf" srcId="{AC3F9664-CB42-46E6-958F-E21863E14893}" destId="{0AA279C5-6B95-4726-9769-6913631B12FC}" srcOrd="0" destOrd="0" presId="urn:microsoft.com/office/officeart/2008/layout/PictureAccentList"/>
    <dgm:cxn modelId="{D25604D2-5E66-4E00-A745-7741F511EA18}" srcId="{AC3F9664-CB42-46E6-958F-E21863E14893}" destId="{183C8431-5028-4A04-8113-C10F3581DB85}" srcOrd="0" destOrd="0" parTransId="{EA0E8324-D48A-4441-87A2-EF6B96D108AA}" sibTransId="{03157BC2-FF11-411D-B39E-05F30E46E3DC}"/>
    <dgm:cxn modelId="{C5A9999C-3573-42DE-80F5-025DAC820159}" srcId="{AC3F9664-CB42-46E6-958F-E21863E14893}" destId="{60A400C6-69CE-40FB-A2EB-F50E6B01B3E3}" srcOrd="1" destOrd="0" parTransId="{FC3980DD-4BDC-4FA8-85C1-345A07E8AB19}" sibTransId="{A6905A24-9E50-4393-B78B-EF3A8AE120E8}"/>
    <dgm:cxn modelId="{FB97115E-54B4-4F50-8D3A-4005C6FDD055}" srcId="{BAD58BB1-1508-4B89-B6E8-FF543746D583}" destId="{AC3F9664-CB42-46E6-958F-E21863E14893}" srcOrd="0" destOrd="0" parTransId="{CAFB38CE-58D4-445B-B2B5-E8D089582D87}" sibTransId="{863BED5C-7B56-4F84-98DC-60FA80559709}"/>
    <dgm:cxn modelId="{854DE17C-8F1A-4ED1-B15A-9DA64607E94A}" type="presOf" srcId="{BAD58BB1-1508-4B89-B6E8-FF543746D583}" destId="{90967903-FD0F-412A-8078-84EC4C122E9C}" srcOrd="0" destOrd="0" presId="urn:microsoft.com/office/officeart/2008/layout/PictureAccentList"/>
    <dgm:cxn modelId="{9939673A-7399-483E-B743-78F233603E0C}" type="presOf" srcId="{183C8431-5028-4A04-8113-C10F3581DB85}" destId="{35F2F616-A103-4903-BA67-71E7FD148515}" srcOrd="0" destOrd="0" presId="urn:microsoft.com/office/officeart/2008/layout/PictureAccentList"/>
    <dgm:cxn modelId="{12354191-BB76-468A-BF62-1557A7367960}" type="presParOf" srcId="{90967903-FD0F-412A-8078-84EC4C122E9C}" destId="{C1AD78E1-3274-4248-B4FB-D24DE270030B}" srcOrd="0" destOrd="0" presId="urn:microsoft.com/office/officeart/2008/layout/PictureAccentList"/>
    <dgm:cxn modelId="{1FCE68B4-B37A-4AEA-9621-143329179706}" type="presParOf" srcId="{C1AD78E1-3274-4248-B4FB-D24DE270030B}" destId="{467509F0-C2F9-4123-8519-C44467A7929B}" srcOrd="0" destOrd="0" presId="urn:microsoft.com/office/officeart/2008/layout/PictureAccentList"/>
    <dgm:cxn modelId="{97E050AD-16E3-4B74-AFDC-1778D74F8815}" type="presParOf" srcId="{467509F0-C2F9-4123-8519-C44467A7929B}" destId="{0AA279C5-6B95-4726-9769-6913631B12FC}" srcOrd="0" destOrd="0" presId="urn:microsoft.com/office/officeart/2008/layout/PictureAccentList"/>
    <dgm:cxn modelId="{E6A0093B-7EF6-43FD-81CD-10DA1A8F2427}" type="presParOf" srcId="{C1AD78E1-3274-4248-B4FB-D24DE270030B}" destId="{C7BBAAF7-E8C2-462E-AD37-2E60C7E5C218}" srcOrd="1" destOrd="0" presId="urn:microsoft.com/office/officeart/2008/layout/PictureAccentList"/>
    <dgm:cxn modelId="{66FB5CFD-FD80-4407-BBB6-AA1C639A56A5}" type="presParOf" srcId="{C7BBAAF7-E8C2-462E-AD37-2E60C7E5C218}" destId="{8EB113B5-1AEE-4BEE-A252-F54E376466FE}" srcOrd="0" destOrd="0" presId="urn:microsoft.com/office/officeart/2008/layout/PictureAccentList"/>
    <dgm:cxn modelId="{3FC6D6BD-5D76-4D7E-9FBD-55CAA91E1EAB}" type="presParOf" srcId="{8EB113B5-1AEE-4BEE-A252-F54E376466FE}" destId="{3F3844C9-0404-4878-924F-1B43753CE847}" srcOrd="0" destOrd="0" presId="urn:microsoft.com/office/officeart/2008/layout/PictureAccentList"/>
    <dgm:cxn modelId="{F50E6D9D-8CED-4B25-AA8A-D379A559DE8F}" type="presParOf" srcId="{8EB113B5-1AEE-4BEE-A252-F54E376466FE}" destId="{35F2F616-A103-4903-BA67-71E7FD148515}" srcOrd="1" destOrd="0" presId="urn:microsoft.com/office/officeart/2008/layout/PictureAccentList"/>
    <dgm:cxn modelId="{34BFEA8B-6769-4552-810F-6C0652B64FB5}" type="presParOf" srcId="{C7BBAAF7-E8C2-462E-AD37-2E60C7E5C218}" destId="{4A8F1CA8-A5E5-49BB-B49D-9910FAE0A49E}" srcOrd="1" destOrd="0" presId="urn:microsoft.com/office/officeart/2008/layout/PictureAccentList"/>
    <dgm:cxn modelId="{03573798-6C28-4732-9120-432B16ED179E}" type="presParOf" srcId="{4A8F1CA8-A5E5-49BB-B49D-9910FAE0A49E}" destId="{2A0E14AB-F616-48E8-9FC6-E1C82AA7184A}" srcOrd="0" destOrd="0" presId="urn:microsoft.com/office/officeart/2008/layout/PictureAccentList"/>
    <dgm:cxn modelId="{382A45D2-23F3-4D0A-BD27-C33BABB93A52}" type="presParOf" srcId="{4A8F1CA8-A5E5-49BB-B49D-9910FAE0A49E}" destId="{4F4D53CD-08D5-47AF-A80C-DDF1E7FE1364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A279C5-6B95-4726-9769-6913631B12FC}">
      <dsp:nvSpPr>
        <dsp:cNvPr id="0" name=""/>
        <dsp:cNvSpPr/>
      </dsp:nvSpPr>
      <dsp:spPr>
        <a:xfrm>
          <a:off x="0" y="368551"/>
          <a:ext cx="5411988" cy="639612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600" kern="1200" dirty="0" smtClean="0">
              <a:latin typeface="Impact" panose="020B0806030902050204" pitchFamily="34" charset="0"/>
            </a:rPr>
            <a:t>Cittadinanza e costituzione</a:t>
          </a:r>
        </a:p>
      </dsp:txBody>
      <dsp:txXfrm>
        <a:off x="18734" y="387285"/>
        <a:ext cx="5374520" cy="602144"/>
      </dsp:txXfrm>
    </dsp:sp>
    <dsp:sp modelId="{3F3844C9-0404-4878-924F-1B43753CE847}">
      <dsp:nvSpPr>
        <dsp:cNvPr id="0" name=""/>
        <dsp:cNvSpPr/>
      </dsp:nvSpPr>
      <dsp:spPr>
        <a:xfrm>
          <a:off x="0" y="978607"/>
          <a:ext cx="639612" cy="639612"/>
        </a:xfrm>
        <a:prstGeom prst="roundRect">
          <a:avLst>
            <a:gd name="adj" fmla="val 16670"/>
          </a:avLst>
        </a:prstGeom>
        <a:solidFill>
          <a:schemeClr val="accent2">
            <a:lumMod val="7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F2F616-A103-4903-BA67-71E7FD148515}">
      <dsp:nvSpPr>
        <dsp:cNvPr id="0" name=""/>
        <dsp:cNvSpPr/>
      </dsp:nvSpPr>
      <dsp:spPr>
        <a:xfrm>
          <a:off x="605843" y="1043860"/>
          <a:ext cx="4733999" cy="639612"/>
        </a:xfrm>
        <a:prstGeom prst="roundRect">
          <a:avLst>
            <a:gd name="adj" fmla="val 16670"/>
          </a:avLst>
        </a:prstGeom>
        <a:solidFill>
          <a:schemeClr val="accent2">
            <a:lumMod val="75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000" kern="1200" dirty="0" smtClean="0">
              <a:latin typeface="Impact" panose="020B0806030902050204" pitchFamily="34" charset="0"/>
            </a:rPr>
            <a:t>Testimone dei</a:t>
          </a:r>
          <a:endParaRPr lang="it-IT" sz="4000" kern="1200" dirty="0">
            <a:latin typeface="Impact" panose="020B0806030902050204" pitchFamily="34" charset="0"/>
          </a:endParaRPr>
        </a:p>
      </dsp:txBody>
      <dsp:txXfrm>
        <a:off x="637072" y="1075089"/>
        <a:ext cx="4671541" cy="577154"/>
      </dsp:txXfrm>
    </dsp:sp>
    <dsp:sp modelId="{2A0E14AB-F616-48E8-9FC6-E1C82AA7184A}">
      <dsp:nvSpPr>
        <dsp:cNvPr id="0" name=""/>
        <dsp:cNvSpPr/>
      </dsp:nvSpPr>
      <dsp:spPr>
        <a:xfrm>
          <a:off x="0" y="1694973"/>
          <a:ext cx="639612" cy="639612"/>
        </a:xfrm>
        <a:prstGeom prst="roundRect">
          <a:avLst>
            <a:gd name="adj" fmla="val 16670"/>
          </a:avLst>
        </a:prstGeom>
        <a:solidFill>
          <a:srgbClr val="FFC00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4D53CD-08D5-47AF-A80C-DDF1E7FE1364}">
      <dsp:nvSpPr>
        <dsp:cNvPr id="0" name=""/>
        <dsp:cNvSpPr/>
      </dsp:nvSpPr>
      <dsp:spPr>
        <a:xfrm>
          <a:off x="597842" y="1725425"/>
          <a:ext cx="4733999" cy="639612"/>
        </a:xfrm>
        <a:prstGeom prst="roundRect">
          <a:avLst>
            <a:gd name="adj" fmla="val 16670"/>
          </a:avLst>
        </a:prstGeom>
        <a:solidFill>
          <a:srgbClr val="FFC00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000" kern="1200" dirty="0" smtClean="0">
              <a:latin typeface="Impact" panose="020B0806030902050204" pitchFamily="34" charset="0"/>
            </a:rPr>
            <a:t>diritti</a:t>
          </a:r>
          <a:endParaRPr lang="it-IT" sz="4000" kern="1200" dirty="0">
            <a:latin typeface="Impact" panose="020B0806030902050204" pitchFamily="34" charset="0"/>
          </a:endParaRPr>
        </a:p>
      </dsp:txBody>
      <dsp:txXfrm>
        <a:off x="629071" y="1756654"/>
        <a:ext cx="4671541" cy="577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DDC9-AF02-4D0F-AE8F-69BD8988BC05}" type="datetimeFigureOut">
              <a:rPr lang="it-IT" smtClean="0"/>
              <a:t>05/06/2018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86F22-7BE8-4AB8-85AC-67C07A8141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4861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DDC9-AF02-4D0F-AE8F-69BD8988BC05}" type="datetimeFigureOut">
              <a:rPr lang="it-IT" smtClean="0"/>
              <a:t>05/06/2018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86F22-7BE8-4AB8-85AC-67C07A8141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0148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DDC9-AF02-4D0F-AE8F-69BD8988BC05}" type="datetimeFigureOut">
              <a:rPr lang="it-IT" smtClean="0"/>
              <a:t>05/06/2018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86F22-7BE8-4AB8-85AC-67C07A8141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6993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DDC9-AF02-4D0F-AE8F-69BD8988BC05}" type="datetimeFigureOut">
              <a:rPr lang="it-IT" smtClean="0"/>
              <a:t>05/06/2018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86F22-7BE8-4AB8-85AC-67C07A8141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7350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DDC9-AF02-4D0F-AE8F-69BD8988BC05}" type="datetimeFigureOut">
              <a:rPr lang="it-IT" smtClean="0"/>
              <a:t>05/06/2018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86F22-7BE8-4AB8-85AC-67C07A8141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8905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DDC9-AF02-4D0F-AE8F-69BD8988BC05}" type="datetimeFigureOut">
              <a:rPr lang="it-IT" smtClean="0"/>
              <a:t>05/06/2018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86F22-7BE8-4AB8-85AC-67C07A8141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6159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DDC9-AF02-4D0F-AE8F-69BD8988BC05}" type="datetimeFigureOut">
              <a:rPr lang="it-IT" smtClean="0"/>
              <a:t>05/06/2018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86F22-7BE8-4AB8-85AC-67C07A8141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4242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DDC9-AF02-4D0F-AE8F-69BD8988BC05}" type="datetimeFigureOut">
              <a:rPr lang="it-IT" smtClean="0"/>
              <a:t>05/06/2018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86F22-7BE8-4AB8-85AC-67C07A8141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5290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DDC9-AF02-4D0F-AE8F-69BD8988BC05}" type="datetimeFigureOut">
              <a:rPr lang="it-IT" smtClean="0"/>
              <a:t>05/06/2018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86F22-7BE8-4AB8-85AC-67C07A8141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7146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DDC9-AF02-4D0F-AE8F-69BD8988BC05}" type="datetimeFigureOut">
              <a:rPr lang="it-IT" smtClean="0"/>
              <a:t>05/06/2018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86F22-7BE8-4AB8-85AC-67C07A8141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5549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DDC9-AF02-4D0F-AE8F-69BD8988BC05}" type="datetimeFigureOut">
              <a:rPr lang="it-IT" smtClean="0"/>
              <a:t>05/06/2018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86F22-7BE8-4AB8-85AC-67C07A8141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6760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9DDC9-AF02-4D0F-AE8F-69BD8988BC05}" type="datetimeFigureOut">
              <a:rPr lang="it-IT" smtClean="0"/>
              <a:t>05/06/2018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86F22-7BE8-4AB8-85AC-67C07A8141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6338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microsoft.com/office/2007/relationships/diagramDrawing" Target="../diagrams/drawing1.xml"/><Relationship Id="rId3" Type="http://schemas.microsoft.com/office/2007/relationships/media" Target="../media/media2.mp3"/><Relationship Id="rId7" Type="http://schemas.openxmlformats.org/officeDocument/2006/relationships/image" Target="../media/image4.jpeg"/><Relationship Id="rId12" Type="http://schemas.openxmlformats.org/officeDocument/2006/relationships/diagramColors" Target="../diagrams/colors1.xml"/><Relationship Id="rId2" Type="http://schemas.openxmlformats.org/officeDocument/2006/relationships/audio" Target="NULL" TargetMode="External"/><Relationship Id="rId16" Type="http://schemas.openxmlformats.org/officeDocument/2006/relationships/image" Target="../media/image7.jpeg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2.jpeg"/><Relationship Id="rId15" Type="http://schemas.openxmlformats.org/officeDocument/2006/relationships/image" Target="../media/image6.jpeg"/><Relationship Id="rId10" Type="http://schemas.openxmlformats.org/officeDocument/2006/relationships/diagramLayout" Target="../diagrams/layout1.xml"/><Relationship Id="rId4" Type="http://schemas.openxmlformats.org/officeDocument/2006/relationships/slideLayout" Target="../slideLayouts/slideLayout1.xml"/><Relationship Id="rId9" Type="http://schemas.openxmlformats.org/officeDocument/2006/relationships/diagramData" Target="../diagrams/data1.xml"/><Relationship Id="rId1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media" Target="../media/media2.mp3"/><Relationship Id="rId7" Type="http://schemas.openxmlformats.org/officeDocument/2006/relationships/image" Target="../media/image12.pn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.png"/><Relationship Id="rId2" Type="http://schemas.microsoft.com/office/2007/relationships/media" Target="../media/media3.m4a"/><Relationship Id="rId1" Type="http://schemas.openxmlformats.org/officeDocument/2006/relationships/tags" Target="../tags/tag5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chemeClr val="accent2">
                <a:lumMod val="5000"/>
                <a:lumOff val="95000"/>
              </a:schemeClr>
            </a:gs>
            <a:gs pos="55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495865" y="1083211"/>
            <a:ext cx="9144000" cy="4596371"/>
          </a:xfrm>
        </p:spPr>
        <p:txBody>
          <a:bodyPr>
            <a:noAutofit/>
          </a:bodyPr>
          <a:lstStyle/>
          <a:p>
            <a:r>
              <a:rPr lang="it-IT" sz="4800" dirty="0" smtClean="0">
                <a:latin typeface="Goudy Stout" panose="0202090407030B020401" pitchFamily="18" charset="0"/>
                <a:cs typeface="FreesiaUPC" panose="020B0604020202020204" pitchFamily="34" charset="-34"/>
              </a:rPr>
              <a:t>Realizzato</a:t>
            </a:r>
            <a:br>
              <a:rPr lang="it-IT" sz="4800" dirty="0" smtClean="0">
                <a:latin typeface="Goudy Stout" panose="0202090407030B020401" pitchFamily="18" charset="0"/>
                <a:cs typeface="FreesiaUPC" panose="020B0604020202020204" pitchFamily="34" charset="-34"/>
              </a:rPr>
            </a:br>
            <a:r>
              <a:rPr lang="it-IT" sz="4800" dirty="0" smtClean="0">
                <a:latin typeface="Goudy Stout" panose="0202090407030B020401" pitchFamily="18" charset="0"/>
                <a:cs typeface="FreesiaUPC" panose="020B0604020202020204" pitchFamily="34" charset="-34"/>
              </a:rPr>
              <a:t>dalla classe</a:t>
            </a:r>
            <a:br>
              <a:rPr lang="it-IT" sz="4800" dirty="0" smtClean="0">
                <a:latin typeface="Goudy Stout" panose="0202090407030B020401" pitchFamily="18" charset="0"/>
                <a:cs typeface="FreesiaUPC" panose="020B0604020202020204" pitchFamily="34" charset="-34"/>
              </a:rPr>
            </a:br>
            <a:r>
              <a:rPr lang="it-IT" sz="4800" dirty="0" smtClean="0">
                <a:latin typeface="Goudy Stout" panose="0202090407030B020401" pitchFamily="18" charset="0"/>
                <a:cs typeface="FreesiaUPC" panose="020B0604020202020204" pitchFamily="34" charset="-34"/>
              </a:rPr>
              <a:t>3° </a:t>
            </a:r>
            <a:r>
              <a:rPr lang="it-IT" sz="4800" dirty="0">
                <a:latin typeface="Goudy Stout" panose="0202090407030B020401" pitchFamily="18" charset="0"/>
                <a:cs typeface="FreesiaUPC" panose="020B0604020202020204" pitchFamily="34" charset="-34"/>
              </a:rPr>
              <a:t>a</a:t>
            </a:r>
            <a:br>
              <a:rPr lang="it-IT" sz="4800" dirty="0">
                <a:latin typeface="Goudy Stout" panose="0202090407030B020401" pitchFamily="18" charset="0"/>
                <a:cs typeface="FreesiaUPC" panose="020B0604020202020204" pitchFamily="34" charset="-34"/>
              </a:rPr>
            </a:br>
            <a:r>
              <a:rPr lang="it-IT" sz="4800" dirty="0">
                <a:latin typeface="Goudy Stout" panose="0202090407030B020401" pitchFamily="18" charset="0"/>
                <a:cs typeface="FreesiaUPC" panose="020B0604020202020204" pitchFamily="34" charset="-34"/>
              </a:rPr>
              <a:t>SCUOLA SECONDARIA SAN NICOLA ARCELLA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996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481">
        <p14:vortex dir="r"/>
      </p:transition>
    </mc:Choice>
    <mc:Fallback xmlns="">
      <p:transition spd="slow" advTm="34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3006">
            <a:off x="603925" y="173459"/>
            <a:ext cx="2490763" cy="333246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505">
            <a:off x="8943881" y="3654020"/>
            <a:ext cx="2112363" cy="281648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442" y="60000"/>
            <a:ext cx="2894673" cy="209521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563" y="4852045"/>
            <a:ext cx="2511848" cy="1883886"/>
          </a:xfrm>
          <a:prstGeom prst="rect">
            <a:avLst/>
          </a:prstGeom>
        </p:spPr>
      </p:pic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2544892220"/>
              </p:ext>
            </p:extLst>
          </p:nvPr>
        </p:nvGraphicFramePr>
        <p:xfrm>
          <a:off x="3224492" y="2155218"/>
          <a:ext cx="5411989" cy="2558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3" name="Elisa - Ogni Istante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216" end="77104.4583"/>
                  <p14:fade out="7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3644" y="6126331"/>
            <a:ext cx="609600" cy="6096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5986">
            <a:off x="8207308" y="448753"/>
            <a:ext cx="3584157" cy="2548234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342">
            <a:off x="295049" y="3943177"/>
            <a:ext cx="3386215" cy="2539661"/>
          </a:xfrm>
          <a:prstGeom prst="rect">
            <a:avLst/>
          </a:prstGeom>
        </p:spPr>
      </p:pic>
      <p:pic>
        <p:nvPicPr>
          <p:cNvPr id="15" name="Elisa - Ogni Istante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216" end="77104.4583"/>
                  <p14:fade out="75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3645" y="612633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38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396">
        <p14:prism isContent="1" isInverted="1"/>
      </p:transition>
    </mc:Choice>
    <mc:Fallback xmlns="">
      <p:transition spd="slow" advTm="133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0364" y="0"/>
            <a:ext cx="3367384" cy="2143125"/>
          </a:xfrm>
          <a:prstGeom prst="rect">
            <a:avLst/>
          </a:prstGeom>
        </p:spPr>
      </p:pic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84856" y="2143125"/>
            <a:ext cx="10058400" cy="1570138"/>
          </a:xfrm>
        </p:spPr>
        <p:txBody>
          <a:bodyPr>
            <a:normAutofit fontScale="92500" lnSpcReduction="10000"/>
          </a:bodyPr>
          <a:lstStyle/>
          <a:p>
            <a:r>
              <a:rPr lang="it-IT" b="1" dirty="0"/>
              <a:t> L’obiettivo </a:t>
            </a:r>
            <a:r>
              <a:rPr lang="it-IT" b="1" dirty="0" smtClean="0"/>
              <a:t>di questo progetto è </a:t>
            </a:r>
            <a:r>
              <a:rPr lang="it-IT" b="1" dirty="0"/>
              <a:t>favorire il benessere scolastico a garanzia del diritto all'istruzione di qualità per </a:t>
            </a:r>
            <a:r>
              <a:rPr lang="it-IT" b="1" dirty="0" smtClean="0"/>
              <a:t>tutti e dare la possibilità  ai ragazzi di esporre la propria opinione. Per noi aver partecipato a questo progetto è stata conoscenza di un articolo fondamentale per i nostri diritti, è stata un’ esperienza importante, siamo riusciti a raggiungere alcuni obiettivi  e abbiamo capito che insieme si può fare di più.</a:t>
            </a:r>
            <a:endParaRPr lang="it-IT" dirty="0" smtClean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856" y="3713263"/>
            <a:ext cx="10058400" cy="2893599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17987" y="103239"/>
            <a:ext cx="3495368" cy="17255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Articolo n°</a:t>
            </a:r>
            <a:r>
              <a:rPr lang="it-IT" sz="3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12</a:t>
            </a:r>
          </a:p>
          <a:p>
            <a:pPr algn="ctr"/>
            <a:r>
              <a:rPr lang="it-IT" dirty="0" smtClean="0">
                <a:latin typeface="Aharoni" panose="02010803020104030203" pitchFamily="2" charset="-79"/>
                <a:cs typeface="Aharoni" panose="02010803020104030203" pitchFamily="2" charset="-79"/>
              </a:rPr>
              <a:t>Hai diritto ad esprimere la tua opinione su tutte le questioni che ti riguardano</a:t>
            </a:r>
          </a:p>
          <a:p>
            <a:pPr algn="ctr"/>
            <a:endParaRPr lang="it-IT" dirty="0"/>
          </a:p>
        </p:txBody>
      </p:sp>
      <p:pic>
        <p:nvPicPr>
          <p:cNvPr id="12" name="Elisa - Ogni Istante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618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599726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183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1776">
        <p14:reveal/>
      </p:transition>
    </mc:Choice>
    <mc:Fallback xmlns="">
      <p:transition spd="slow" advTm="317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9797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 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1804" y="2421228"/>
            <a:ext cx="10688392" cy="3755735"/>
          </a:xfrm>
        </p:spPr>
        <p:txBody>
          <a:bodyPr/>
          <a:lstStyle/>
          <a:p>
            <a:pPr marL="0" indent="0">
              <a:buNone/>
            </a:pPr>
            <a:r>
              <a:rPr lang="it-IT" sz="2400" b="1" dirty="0" smtClean="0"/>
              <a:t>Mistral </a:t>
            </a:r>
            <a:r>
              <a:rPr lang="it-IT" sz="2400" b="1" dirty="0"/>
              <a:t>è un’associazione contro la violenza, sulle donne, sui bambini, sugli anziani, sugli animali, </a:t>
            </a:r>
            <a:r>
              <a:rPr lang="it-IT" sz="2400" b="1" dirty="0" smtClean="0"/>
              <a:t>sull’ambiente e sulle persone diversamente abili. Ci ha fatto capire che la violenza non risolve i  problemi, anzi li peggiora e che se impariamo ad amarci gli uni con gli altri, il mondo diventa un posto migliore.</a:t>
            </a:r>
          </a:p>
          <a:p>
            <a:pPr marL="0" indent="0">
              <a:buNone/>
            </a:pPr>
            <a:endParaRPr lang="it-IT" dirty="0" smtClean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5426">
            <a:off x="8453100" y="255591"/>
            <a:ext cx="3395730" cy="200162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05253">
            <a:off x="7776993" y="3952567"/>
            <a:ext cx="4206531" cy="257521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8250" y="47953"/>
            <a:ext cx="4035619" cy="2416896"/>
          </a:xfrm>
          <a:prstGeom prst="rect">
            <a:avLst/>
          </a:prstGeom>
        </p:spPr>
      </p:pic>
      <p:sp>
        <p:nvSpPr>
          <p:cNvPr id="7" name="Rettangolo arrotondato 6"/>
          <p:cNvSpPr/>
          <p:nvPr/>
        </p:nvSpPr>
        <p:spPr>
          <a:xfrm>
            <a:off x="3808250" y="3726306"/>
            <a:ext cx="3757674" cy="3131693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-</a:t>
            </a:r>
            <a:r>
              <a:rPr lang="it-IT" sz="2400" dirty="0" smtClean="0"/>
              <a:t>Articolo n°2</a:t>
            </a:r>
          </a:p>
          <a:p>
            <a:pPr algn="ctr"/>
            <a:r>
              <a:rPr lang="it-IT" dirty="0" smtClean="0">
                <a:latin typeface="Aharoni" panose="02010803020104030203" pitchFamily="2" charset="-79"/>
                <a:cs typeface="Aharoni" panose="02010803020104030203" pitchFamily="2" charset="-79"/>
              </a:rPr>
              <a:t>Hai diritto ad essere protetto contro ogni discriminazione.</a:t>
            </a:r>
          </a:p>
          <a:p>
            <a:pPr algn="ctr"/>
            <a:endParaRPr lang="it-IT" dirty="0" smtClean="0"/>
          </a:p>
          <a:p>
            <a:pPr algn="ctr"/>
            <a:r>
              <a:rPr lang="it-IT" sz="2400" dirty="0"/>
              <a:t>-</a:t>
            </a:r>
            <a:r>
              <a:rPr lang="it-IT" sz="2400" dirty="0" smtClean="0"/>
              <a:t>Articolo n°19</a:t>
            </a:r>
          </a:p>
          <a:p>
            <a:pPr algn="ctr"/>
            <a:r>
              <a:rPr lang="it-IT" dirty="0" smtClean="0">
                <a:latin typeface="Aharoni" panose="02010803020104030203" pitchFamily="2" charset="-79"/>
                <a:cs typeface="Aharoni" panose="02010803020104030203" pitchFamily="2" charset="-79"/>
              </a:rPr>
              <a:t>Hai diritto ad essere protetto da ogni forma di maltrattamento abuso sfruttamento da parte di chiunque</a:t>
            </a:r>
            <a:endParaRPr lang="it-IT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4149">
            <a:off x="142341" y="240559"/>
            <a:ext cx="3376663" cy="189937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1198">
            <a:off x="269266" y="4144718"/>
            <a:ext cx="3442970" cy="2410360"/>
          </a:xfrm>
          <a:prstGeom prst="rect">
            <a:avLst/>
          </a:prstGeom>
        </p:spPr>
      </p:pic>
      <p:pic>
        <p:nvPicPr>
          <p:cNvPr id="14" name="Elisa - Ogni Istante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926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45368" y="617696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072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1214">
        <p14:reveal/>
      </p:transition>
    </mc:Choice>
    <mc:Fallback xmlns="">
      <p:transition spd="slow" advTm="312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9489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Arial Rounded MT Bold" panose="020F0704030504030204" pitchFamily="34" charset="0"/>
              </a:rPr>
              <a:t>             </a:t>
            </a:r>
            <a:endParaRPr lang="it-IT" dirty="0">
              <a:latin typeface="Arial Rounded MT Bold" panose="020F0704030504030204" pitchFamily="34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5"/>
            <a:ext cx="7459296" cy="5594472"/>
          </a:xfrm>
        </p:spPr>
      </p:pic>
      <p:sp>
        <p:nvSpPr>
          <p:cNvPr id="5" name="Cuore 4"/>
          <p:cNvSpPr/>
          <p:nvPr/>
        </p:nvSpPr>
        <p:spPr>
          <a:xfrm>
            <a:off x="7181499" y="95298"/>
            <a:ext cx="886265" cy="801859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con angoli arrotondati in diagonale 6"/>
          <p:cNvSpPr/>
          <p:nvPr/>
        </p:nvSpPr>
        <p:spPr>
          <a:xfrm>
            <a:off x="7442982" y="993701"/>
            <a:ext cx="4473526" cy="4965896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4800" dirty="0" smtClean="0">
                <a:latin typeface="Chiller" panose="04020404031007020602" pitchFamily="82" charset="0"/>
              </a:rPr>
              <a:t>Viaggio d’istruzione</a:t>
            </a:r>
            <a:endParaRPr lang="it-IT" dirty="0"/>
          </a:p>
          <a:p>
            <a:pPr algn="ctr"/>
            <a:endParaRPr lang="it-IT" dirty="0" smtClean="0"/>
          </a:p>
          <a:p>
            <a:pPr algn="ctr"/>
            <a:r>
              <a:rPr lang="it-IT" b="1" dirty="0" smtClean="0">
                <a:latin typeface="Arial Narrow" panose="020B0606020202030204" pitchFamily="34" charset="0"/>
              </a:rPr>
              <a:t>I viaggi d’istruzione, </a:t>
            </a:r>
            <a:r>
              <a:rPr lang="it-IT" b="1" dirty="0">
                <a:latin typeface="Arial Narrow" panose="020B0606020202030204" pitchFamily="34" charset="0"/>
              </a:rPr>
              <a:t>sono uno strumento nato per arricchire la didattica, attraverso una varietà di stimoli </a:t>
            </a:r>
            <a:r>
              <a:rPr lang="it-IT" b="1" dirty="0" smtClean="0">
                <a:latin typeface="Arial Narrow" panose="020B0606020202030204" pitchFamily="34" charset="0"/>
              </a:rPr>
              <a:t>che </a:t>
            </a:r>
            <a:r>
              <a:rPr lang="it-IT" b="1" dirty="0">
                <a:latin typeface="Arial Narrow" panose="020B0606020202030204" pitchFamily="34" charset="0"/>
              </a:rPr>
              <a:t>rendono questo tipo di attività altamente formativo sia sotto il profilo disciplinare sia sotto l’aspetto relazionale.</a:t>
            </a:r>
          </a:p>
          <a:p>
            <a:pPr algn="ctr"/>
            <a:r>
              <a:rPr lang="it-IT" b="1" dirty="0" smtClean="0">
                <a:latin typeface="Arial Narrow" panose="020B0606020202030204" pitchFamily="34" charset="0"/>
              </a:rPr>
              <a:t>Autonomia</a:t>
            </a:r>
            <a:r>
              <a:rPr lang="it-IT" b="1" dirty="0">
                <a:latin typeface="Arial Narrow" panose="020B0606020202030204" pitchFamily="34" charset="0"/>
              </a:rPr>
              <a:t>, condivisione, nuovo modo di vivere le relazioni, esperienze, </a:t>
            </a:r>
            <a:r>
              <a:rPr lang="it-IT" b="1" dirty="0" smtClean="0">
                <a:latin typeface="Arial Narrow" panose="020B0606020202030204" pitchFamily="34" charset="0"/>
              </a:rPr>
              <a:t>legame del gruppo</a:t>
            </a:r>
            <a:r>
              <a:rPr lang="it-IT" b="1" dirty="0">
                <a:latin typeface="Arial Narrow" panose="020B0606020202030204" pitchFamily="34" charset="0"/>
              </a:rPr>
              <a:t>, promozione dell’amore per la bellezza e per il viaggio sono solo alcuni degli aspetti che caratterizzano i viaggi </a:t>
            </a:r>
            <a:r>
              <a:rPr lang="it-IT" b="1" dirty="0" smtClean="0">
                <a:latin typeface="Arial Narrow" panose="020B0606020202030204" pitchFamily="34" charset="0"/>
              </a:rPr>
              <a:t>d’istruzione.</a:t>
            </a:r>
          </a:p>
          <a:p>
            <a:pPr algn="ctr"/>
            <a:r>
              <a:rPr lang="it-IT" b="1" dirty="0" smtClean="0"/>
              <a:t> </a:t>
            </a:r>
            <a:endParaRPr lang="it-IT" b="1" dirty="0"/>
          </a:p>
        </p:txBody>
      </p:sp>
      <p:sp>
        <p:nvSpPr>
          <p:cNvPr id="3" name="Ovale 2"/>
          <p:cNvSpPr/>
          <p:nvPr/>
        </p:nvSpPr>
        <p:spPr>
          <a:xfrm>
            <a:off x="1969477" y="365124"/>
            <a:ext cx="4185000" cy="167469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Articolo n</a:t>
            </a:r>
            <a:r>
              <a:rPr lang="it-IT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° 31</a:t>
            </a:r>
          </a:p>
          <a:p>
            <a:pPr algn="ctr"/>
            <a:r>
              <a:rPr lang="it-IT" dirty="0" smtClean="0">
                <a:latin typeface="Aharoni" panose="02010803020104030203" pitchFamily="2" charset="-79"/>
                <a:cs typeface="Aharoni" panose="02010803020104030203" pitchFamily="2" charset="-79"/>
              </a:rPr>
              <a:t>Hai diritto al riposo, al tempo libero a giocare, a partecipare ad attività  culturali: musica, teatro e sport.</a:t>
            </a:r>
            <a:endParaRPr lang="it-IT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477" y="4652548"/>
            <a:ext cx="1566919" cy="220545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9048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3770">
        <p15:prstTrans prst="pageCurlDouble"/>
      </p:transition>
    </mc:Choice>
    <mc:Fallback xmlns="">
      <p:transition spd="slow" advTm="337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21501" y="280719"/>
            <a:ext cx="8321141" cy="1325563"/>
          </a:xfrm>
        </p:spPr>
        <p:txBody>
          <a:bodyPr>
            <a:noAutofit/>
          </a:bodyPr>
          <a:lstStyle/>
          <a:p>
            <a:r>
              <a:rPr lang="it-IT" sz="6600" dirty="0" smtClean="0"/>
              <a:t>  </a:t>
            </a:r>
            <a:r>
              <a:rPr lang="it-IT" sz="6600" dirty="0" smtClean="0">
                <a:solidFill>
                  <a:srgbClr val="00B050"/>
                </a:solidFill>
                <a:latin typeface="Matura MT Script Capitals" panose="03020802060602070202" pitchFamily="66" charset="0"/>
              </a:rPr>
              <a:t>Cittadinanza           </a:t>
            </a:r>
            <a:br>
              <a:rPr lang="it-IT" sz="6600" dirty="0" smtClean="0">
                <a:solidFill>
                  <a:srgbClr val="00B050"/>
                </a:solidFill>
                <a:latin typeface="Matura MT Script Capitals" panose="03020802060602070202" pitchFamily="66" charset="0"/>
              </a:rPr>
            </a:br>
            <a:r>
              <a:rPr lang="it-IT" sz="6600" dirty="0">
                <a:solidFill>
                  <a:srgbClr val="00B050"/>
                </a:solidFill>
                <a:latin typeface="Matura MT Script Capitals" panose="03020802060602070202" pitchFamily="66" charset="0"/>
              </a:rPr>
              <a:t> </a:t>
            </a:r>
            <a:r>
              <a:rPr lang="it-IT" sz="6600" dirty="0" smtClean="0">
                <a:solidFill>
                  <a:srgbClr val="00B050"/>
                </a:solidFill>
                <a:latin typeface="Matura MT Script Capitals" panose="03020802060602070202" pitchFamily="66" charset="0"/>
              </a:rPr>
              <a:t>    Attiva</a:t>
            </a:r>
            <a:endParaRPr lang="it-IT" sz="6600" dirty="0">
              <a:solidFill>
                <a:srgbClr val="00B050"/>
              </a:solidFill>
              <a:latin typeface="Matura MT Script Capitals" panose="03020802060602070202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91270" y="1825625"/>
            <a:ext cx="4161182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sz="2400" b="1" dirty="0">
                <a:cs typeface="Andalus" panose="02020603050405020304" pitchFamily="18" charset="-78"/>
              </a:rPr>
              <a:t>Con cittadinanza attiva </a:t>
            </a:r>
            <a:r>
              <a:rPr lang="it-IT" sz="2400" b="1" i="1" dirty="0" smtClean="0">
                <a:cs typeface="Andalus" panose="02020603050405020304" pitchFamily="18" charset="-78"/>
              </a:rPr>
              <a:t> </a:t>
            </a:r>
            <a:r>
              <a:rPr lang="it-IT" sz="2400" b="1" dirty="0" smtClean="0">
                <a:cs typeface="Andalus" panose="02020603050405020304" pitchFamily="18" charset="-78"/>
              </a:rPr>
              <a:t>s'intende </a:t>
            </a:r>
            <a:r>
              <a:rPr lang="it-IT" sz="2400" b="1" dirty="0">
                <a:cs typeface="Andalus" panose="02020603050405020304" pitchFamily="18" charset="-78"/>
              </a:rPr>
              <a:t>la partecipazione delle cittadine e dei cittadini alla vita civile del Paese, onorando i propri doveri, conoscendo ed esigendo i diritti propri e quelli altrui. </a:t>
            </a:r>
            <a:r>
              <a:rPr lang="it-IT" sz="2400" b="1" dirty="0" smtClean="0">
                <a:cs typeface="Andalus" panose="02020603050405020304" pitchFamily="18" charset="-78"/>
              </a:rPr>
              <a:t>La partecipazione a questo progetto, per noi è stato molto entusiasmante </a:t>
            </a:r>
            <a:r>
              <a:rPr lang="it-IT" sz="2400" b="1" dirty="0">
                <a:cs typeface="Andalus" panose="02020603050405020304" pitchFamily="18" charset="-78"/>
              </a:rPr>
              <a:t>e </a:t>
            </a:r>
            <a:r>
              <a:rPr lang="it-IT" sz="2400" b="1" dirty="0" smtClean="0">
                <a:cs typeface="Andalus" panose="02020603050405020304" pitchFamily="18" charset="-78"/>
              </a:rPr>
              <a:t>necessario </a:t>
            </a:r>
            <a:r>
              <a:rPr lang="it-IT" sz="2400" b="1" dirty="0">
                <a:cs typeface="Andalus" panose="02020603050405020304" pitchFamily="18" charset="-78"/>
              </a:rPr>
              <a:t>per cambiare le </a:t>
            </a:r>
            <a:r>
              <a:rPr lang="it-IT" sz="2400" b="1" dirty="0" smtClean="0">
                <a:cs typeface="Andalus" panose="02020603050405020304" pitchFamily="18" charset="-78"/>
              </a:rPr>
              <a:t>cose, infatti proprio grazie a questa esperienza è stata intitolata una piazza del nostro paese, San Nicola.</a:t>
            </a:r>
            <a:endParaRPr lang="it-IT" sz="2400" b="1" dirty="0">
              <a:cs typeface="Andalus" panose="02020603050405020304" pitchFamily="18" charset="-78"/>
            </a:endParaRP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42" y="1158427"/>
            <a:ext cx="4114505" cy="530227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255" y="2150931"/>
            <a:ext cx="3109635" cy="33172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660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625">
        <p14:ripple/>
      </p:transition>
    </mc:Choice>
    <mc:Fallback xmlns="">
      <p:transition spd="slow" advTm="306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3979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Articolo n°29 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Hai diritto a una educazione che sviluppi la tua personalità, le tue capacità e il rispetto dei diritti, dei valori, delle culture degli altri popoli e dell’ambiente</a:t>
            </a:r>
            <a:endParaRPr lang="it-IT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83" y="2009104"/>
            <a:ext cx="4252384" cy="3189288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158" y="2009104"/>
            <a:ext cx="4052552" cy="303941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600" y="4600508"/>
            <a:ext cx="3762487" cy="2257492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8461420" y="6065949"/>
            <a:ext cx="3730580" cy="792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3 A Scuola secondaria</a:t>
            </a:r>
          </a:p>
          <a:p>
            <a:pPr algn="ctr"/>
            <a:r>
              <a:rPr lang="it-IT" dirty="0" smtClean="0"/>
              <a:t> San Nicola Arcella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97420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7|1.6|1.6|2.3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4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1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2|2.3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306</Words>
  <Application>Microsoft Office PowerPoint</Application>
  <PresentationFormat>Widescreen</PresentationFormat>
  <Paragraphs>27</Paragraphs>
  <Slides>7</Slides>
  <Notes>0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20" baseType="lpstr">
      <vt:lpstr>Aharoni</vt:lpstr>
      <vt:lpstr>Andalus</vt:lpstr>
      <vt:lpstr>Arial</vt:lpstr>
      <vt:lpstr>Arial Narrow</vt:lpstr>
      <vt:lpstr>Arial Rounded MT Bold</vt:lpstr>
      <vt:lpstr>Calibri</vt:lpstr>
      <vt:lpstr>Calibri Light</vt:lpstr>
      <vt:lpstr>Chiller</vt:lpstr>
      <vt:lpstr>FreesiaUPC</vt:lpstr>
      <vt:lpstr>Goudy Stout</vt:lpstr>
      <vt:lpstr>Impact</vt:lpstr>
      <vt:lpstr>Matura MT Script Capitals</vt:lpstr>
      <vt:lpstr>Tema di Office</vt:lpstr>
      <vt:lpstr>Realizzato dalla classe 3° a SCUOLA SECONDARIA SAN NICOLA ARCELLA</vt:lpstr>
      <vt:lpstr>Presentazione standard di PowerPoint</vt:lpstr>
      <vt:lpstr>Presentazione standard di PowerPoint</vt:lpstr>
      <vt:lpstr> </vt:lpstr>
      <vt:lpstr>             </vt:lpstr>
      <vt:lpstr>  Cittadinanza                 Attiva</vt:lpstr>
      <vt:lpstr>Articolo n°29  Hai diritto a una educazione che sviluppi la tua personalità, le tue capacità e il rispetto dei diritti, dei valori, delle culture degli altri popoli e dell’ambiente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CITTADINANZA  E  COSTITUZIONE</dc:title>
  <dc:creator>Windows User</dc:creator>
  <cp:lastModifiedBy>Windows User</cp:lastModifiedBy>
  <cp:revision>45</cp:revision>
  <dcterms:created xsi:type="dcterms:W3CDTF">2018-05-23T10:59:47Z</dcterms:created>
  <dcterms:modified xsi:type="dcterms:W3CDTF">2018-06-05T09:31:31Z</dcterms:modified>
</cp:coreProperties>
</file>